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79B0D3-72CD-4506-91B8-2D754036BCD1}">
          <p14:sldIdLst>
            <p14:sldId id="256"/>
            <p14:sldId id="257"/>
            <p14:sldId id="260"/>
            <p14:sldId id="259"/>
          </p14:sldIdLst>
        </p14:section>
        <p14:section name="Untitled Section" id="{71FB424B-4036-4BAF-BD8C-D59E38E5FA74}">
          <p14:sldIdLst>
            <p14:sldId id="261"/>
            <p14:sldId id="262"/>
            <p14:sldId id="263"/>
            <p14:sldId id="264"/>
            <p14:sldId id="266"/>
            <p14:sldId id="265"/>
            <p14:sldId id="268"/>
            <p14:sldId id="267"/>
            <p14:sldId id="269"/>
            <p14:sldId id="270"/>
            <p14:sldId id="271"/>
            <p14:sldId id="272"/>
            <p14:sldId id="273"/>
            <p14:sldId id="274"/>
            <p14:sldId id="275"/>
            <p14:sldId id="278"/>
            <p14:sldId id="276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D111-0A14-406D-BEDC-3BCE6FEB607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9D76-1CD5-490F-8511-D8F2F7F3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D111-0A14-406D-BEDC-3BCE6FEB607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9D76-1CD5-490F-8511-D8F2F7F3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8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D111-0A14-406D-BEDC-3BCE6FEB607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9D76-1CD5-490F-8511-D8F2F7F3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D111-0A14-406D-BEDC-3BCE6FEB607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9D76-1CD5-490F-8511-D8F2F7F3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4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D111-0A14-406D-BEDC-3BCE6FEB607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9D76-1CD5-490F-8511-D8F2F7F3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8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D111-0A14-406D-BEDC-3BCE6FEB607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9D76-1CD5-490F-8511-D8F2F7F3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D111-0A14-406D-BEDC-3BCE6FEB607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9D76-1CD5-490F-8511-D8F2F7F3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8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D111-0A14-406D-BEDC-3BCE6FEB607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9D76-1CD5-490F-8511-D8F2F7F3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D111-0A14-406D-BEDC-3BCE6FEB607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9D76-1CD5-490F-8511-D8F2F7F3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8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D111-0A14-406D-BEDC-3BCE6FEB607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9D76-1CD5-490F-8511-D8F2F7F3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D111-0A14-406D-BEDC-3BCE6FEB607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9D76-1CD5-490F-8511-D8F2F7F3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8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CD111-0A14-406D-BEDC-3BCE6FEB607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9D76-1CD5-490F-8511-D8F2F7F3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2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tructables.com/id/LED-Matrix-with-Arduino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mel.com/Images/doc8161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Beginning Arduino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Hoosier Recreation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85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Build the breadboard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switch over rail gap in second rail</a:t>
            </a:r>
          </a:p>
          <a:p>
            <a:r>
              <a:rPr lang="en-US" dirty="0" smtClean="0"/>
              <a:t>Add the 10K ohm resistor between pushbutton and ground (black) rail</a:t>
            </a:r>
          </a:p>
          <a:p>
            <a:r>
              <a:rPr lang="en-US" dirty="0" smtClean="0"/>
              <a:t>Add LED 1 and Led 2</a:t>
            </a:r>
          </a:p>
          <a:p>
            <a:r>
              <a:rPr lang="en-US" dirty="0" smtClean="0"/>
              <a:t>Add 220 ohm resistors from anode to adjacent rail</a:t>
            </a:r>
          </a:p>
          <a:p>
            <a:r>
              <a:rPr lang="en-US" dirty="0" smtClean="0"/>
              <a:t>Add jumper wires from LED cathode to ground rail</a:t>
            </a:r>
          </a:p>
          <a:p>
            <a:r>
              <a:rPr lang="en-US" dirty="0" smtClean="0"/>
              <a:t>Orange jumper wire from 12 to first LED resistor rail</a:t>
            </a:r>
          </a:p>
          <a:p>
            <a:r>
              <a:rPr lang="en-US" dirty="0" smtClean="0"/>
              <a:t>Brown jumper wire from 11 to second resistor rail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9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595312"/>
            <a:ext cx="69913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74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Now make them both blink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outputs</a:t>
            </a:r>
          </a:p>
          <a:p>
            <a:r>
              <a:rPr lang="en-US" dirty="0" smtClean="0"/>
              <a:t>Variables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Byte, </a:t>
            </a:r>
            <a:r>
              <a:rPr lang="en-US" dirty="0" err="1" smtClean="0"/>
              <a:t>int</a:t>
            </a:r>
            <a:r>
              <a:rPr lang="en-US" dirty="0" smtClean="0"/>
              <a:t>, float, char, double, long</a:t>
            </a:r>
          </a:p>
          <a:p>
            <a:r>
              <a:rPr lang="en-US" dirty="0" smtClean="0"/>
              <a:t>Setup</a:t>
            </a:r>
          </a:p>
          <a:p>
            <a:r>
              <a:rPr lang="en-US" dirty="0" smtClean="0"/>
              <a:t>Loop</a:t>
            </a:r>
          </a:p>
          <a:p>
            <a:r>
              <a:rPr lang="en-US" dirty="0" smtClean="0"/>
              <a:t>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93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Digital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14 digital pins</a:t>
            </a:r>
          </a:p>
          <a:p>
            <a:r>
              <a:rPr lang="en-US" dirty="0"/>
              <a:t>In addition, some pins have specialized functions:</a:t>
            </a:r>
          </a:p>
          <a:p>
            <a:pPr lvl="0"/>
            <a:r>
              <a:rPr lang="en-US" dirty="0"/>
              <a:t>Serial: 0 (RX) and 1 (TX). Used to receive (RX) and transmit (TX) TTL serial data. These pins are connected to the corresponding pins of the ATmega8U2 USB-to-TTL Serial chip.</a:t>
            </a:r>
          </a:p>
          <a:p>
            <a:pPr lvl="0"/>
            <a:r>
              <a:rPr lang="en-US" dirty="0"/>
              <a:t>External Interrupts: 2 and 3. These pins can be configured to trigger an interrupt on a low value, a rising or falling edge, or a change in value. See the </a:t>
            </a:r>
            <a:r>
              <a:rPr lang="en-US" dirty="0" err="1"/>
              <a:t>attachInterrupt</a:t>
            </a:r>
            <a:r>
              <a:rPr lang="en-US" dirty="0"/>
              <a:t>() function for details.</a:t>
            </a:r>
          </a:p>
          <a:p>
            <a:pPr lvl="0"/>
            <a:r>
              <a:rPr lang="en-US" dirty="0"/>
              <a:t>PWM: 3, 5, 6, 9, 10, and 11. Provide 8-bit PWM output with the </a:t>
            </a:r>
            <a:r>
              <a:rPr lang="en-US" dirty="0" err="1"/>
              <a:t>analogWrite</a:t>
            </a:r>
            <a:r>
              <a:rPr lang="en-US" dirty="0"/>
              <a:t>() function.</a:t>
            </a:r>
          </a:p>
          <a:p>
            <a:pPr lvl="0"/>
            <a:r>
              <a:rPr lang="en-US" dirty="0"/>
              <a:t>SPI: 10 (SS), 11 (MOSI), 12 (MISO), 13 (SCK). These pins support SPI communication using the SPI library.</a:t>
            </a:r>
          </a:p>
          <a:p>
            <a:pPr lvl="0"/>
            <a:r>
              <a:rPr lang="en-US" dirty="0"/>
              <a:t>LED: 13. There is a built-in LED driven by digital pin 13. When the pin is HIGH value, the LED is on, when the pin is LOW, it's off.</a:t>
            </a:r>
          </a:p>
          <a:p>
            <a:pPr lvl="0"/>
            <a:r>
              <a:rPr lang="en-US" dirty="0"/>
              <a:t>TWI: A4 or SDA pin and A5 or SCL pin. Support TWI communication using the Wire library.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6 </a:t>
            </a:r>
            <a:r>
              <a:rPr lang="en-US" dirty="0" err="1"/>
              <a:t>pwm</a:t>
            </a:r>
            <a:r>
              <a:rPr lang="en-US" dirty="0"/>
              <a:t> PWM: 3, 5, 6, 9, 10, and 11. Provide 8-bit PWM output with the </a:t>
            </a:r>
            <a:r>
              <a:rPr lang="en-US" dirty="0" err="1"/>
              <a:t>analogWrite</a:t>
            </a:r>
            <a:r>
              <a:rPr lang="en-US" dirty="0"/>
              <a:t>() function.</a:t>
            </a:r>
          </a:p>
        </p:txBody>
      </p:sp>
    </p:spTree>
    <p:extLst>
      <p:ext uri="{BB962C8B-B14F-4D97-AF65-F5344CB8AC3E}">
        <p14:creationId xmlns:p14="http://schemas.microsoft.com/office/powerpoint/2010/main" val="1550107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Pulse Width Modulation (PWM) Fading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/>
              <a:t>/*</a:t>
            </a:r>
            <a:br>
              <a:rPr lang="en-US" dirty="0" smtClean="0"/>
            </a:br>
            <a:r>
              <a:rPr lang="en-US" dirty="0" smtClean="0"/>
              <a:t> Fading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This example shows how to fade an LED using the </a:t>
            </a:r>
            <a:r>
              <a:rPr lang="en-US" dirty="0" err="1" smtClean="0"/>
              <a:t>analogWrite</a:t>
            </a:r>
            <a:r>
              <a:rPr lang="en-US" dirty="0" smtClean="0"/>
              <a:t>() function.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The circuit:</a:t>
            </a:r>
            <a:br>
              <a:rPr lang="en-US" dirty="0" smtClean="0"/>
            </a:br>
            <a:r>
              <a:rPr lang="en-US" dirty="0" smtClean="0"/>
              <a:t> * LED attached from digital pin 9 to ground.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Created 1 Nov 2008</a:t>
            </a:r>
            <a:br>
              <a:rPr lang="en-US" dirty="0" smtClean="0"/>
            </a:br>
            <a:r>
              <a:rPr lang="en-US" dirty="0" smtClean="0"/>
              <a:t> By David A. </a:t>
            </a:r>
            <a:r>
              <a:rPr lang="en-US" dirty="0" err="1" smtClean="0"/>
              <a:t>Mellis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modified 30 Aug 2011</a:t>
            </a:r>
            <a:br>
              <a:rPr lang="en-US" dirty="0" smtClean="0"/>
            </a:br>
            <a:r>
              <a:rPr lang="en-US" dirty="0" smtClean="0"/>
              <a:t> By Tom </a:t>
            </a:r>
            <a:r>
              <a:rPr lang="en-US" dirty="0" err="1" smtClean="0"/>
              <a:t>Igoe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http://www.arduino.cc/en/Tutorial/Fading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This example code is in the public domain.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*/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ledPin</a:t>
            </a:r>
            <a:r>
              <a:rPr lang="en-US" dirty="0" smtClean="0"/>
              <a:t> = 9;    // LED connected to digital pin 9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void setup() {</a:t>
            </a:r>
            <a:br>
              <a:rPr lang="en-US" dirty="0" smtClean="0"/>
            </a:br>
            <a:r>
              <a:rPr lang="en-US" dirty="0" smtClean="0"/>
              <a:t>  // nothing happens in setup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void loop() {</a:t>
            </a:r>
            <a:br>
              <a:rPr lang="en-US" dirty="0" smtClean="0"/>
            </a:br>
            <a:r>
              <a:rPr lang="en-US" dirty="0" smtClean="0"/>
              <a:t>  // fade in from min to max in increments of 5 points:</a:t>
            </a:r>
            <a:br>
              <a:rPr lang="en-US" dirty="0" smtClean="0"/>
            </a:br>
            <a:r>
              <a:rPr lang="en-US" dirty="0" smtClean="0"/>
              <a:t>  for 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fadeValue</a:t>
            </a:r>
            <a:r>
              <a:rPr lang="en-US" dirty="0" smtClean="0"/>
              <a:t> = 0 ; </a:t>
            </a:r>
            <a:r>
              <a:rPr lang="en-US" dirty="0" err="1" smtClean="0"/>
              <a:t>fadeValue</a:t>
            </a:r>
            <a:r>
              <a:rPr lang="en-US" dirty="0" smtClean="0"/>
              <a:t> &lt;= 255; </a:t>
            </a:r>
            <a:r>
              <a:rPr lang="en-US" dirty="0" err="1" smtClean="0"/>
              <a:t>fadeValue</a:t>
            </a:r>
            <a:r>
              <a:rPr lang="en-US" dirty="0" smtClean="0"/>
              <a:t> += 5) {</a:t>
            </a:r>
            <a:br>
              <a:rPr lang="en-US" dirty="0" smtClean="0"/>
            </a:br>
            <a:r>
              <a:rPr lang="en-US" dirty="0" smtClean="0"/>
              <a:t>    // sets the value (range from 0 to 255):</a:t>
            </a:r>
            <a:br>
              <a:rPr lang="en-US" dirty="0" smtClean="0"/>
            </a:br>
            <a:r>
              <a:rPr lang="en-US" dirty="0" smtClean="0"/>
              <a:t>    </a:t>
            </a:r>
            <a:r>
              <a:rPr lang="en-US" dirty="0" err="1" smtClean="0"/>
              <a:t>analogWrite</a:t>
            </a:r>
            <a:r>
              <a:rPr lang="en-US" dirty="0" smtClean="0"/>
              <a:t>(</a:t>
            </a:r>
            <a:r>
              <a:rPr lang="en-US" dirty="0" err="1" smtClean="0"/>
              <a:t>ledPin</a:t>
            </a:r>
            <a:r>
              <a:rPr lang="en-US" dirty="0" smtClean="0"/>
              <a:t>, </a:t>
            </a:r>
            <a:r>
              <a:rPr lang="en-US" dirty="0" err="1" smtClean="0"/>
              <a:t>fadeValue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    // wait for 30 milliseconds to see the dimming effect</a:t>
            </a:r>
            <a:br>
              <a:rPr lang="en-US" dirty="0" smtClean="0"/>
            </a:br>
            <a:r>
              <a:rPr lang="en-US" dirty="0" smtClean="0"/>
              <a:t>    delay(30);</a:t>
            </a:r>
            <a:br>
              <a:rPr lang="en-US" dirty="0" smtClean="0"/>
            </a:br>
            <a:r>
              <a:rPr lang="en-US" dirty="0" smtClean="0"/>
              <a:t>  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// fade out from max to min in increments of 5 points:</a:t>
            </a:r>
            <a:br>
              <a:rPr lang="en-US" dirty="0" smtClean="0"/>
            </a:br>
            <a:r>
              <a:rPr lang="en-US" dirty="0" smtClean="0"/>
              <a:t>  for 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fadeValue</a:t>
            </a:r>
            <a:r>
              <a:rPr lang="en-US" dirty="0" smtClean="0"/>
              <a:t> = 255 ; </a:t>
            </a:r>
            <a:r>
              <a:rPr lang="en-US" dirty="0" err="1" smtClean="0"/>
              <a:t>fadeValue</a:t>
            </a:r>
            <a:r>
              <a:rPr lang="en-US" dirty="0" smtClean="0"/>
              <a:t> &gt;= 0; </a:t>
            </a:r>
            <a:r>
              <a:rPr lang="en-US" dirty="0" err="1" smtClean="0"/>
              <a:t>fadeValue</a:t>
            </a:r>
            <a:r>
              <a:rPr lang="en-US" dirty="0" smtClean="0"/>
              <a:t> -= 5) {</a:t>
            </a:r>
            <a:br>
              <a:rPr lang="en-US" dirty="0" smtClean="0"/>
            </a:br>
            <a:r>
              <a:rPr lang="en-US" dirty="0" smtClean="0"/>
              <a:t>    // sets the value (range from 0 to 255):</a:t>
            </a:r>
            <a:br>
              <a:rPr lang="en-US" dirty="0" smtClean="0"/>
            </a:br>
            <a:r>
              <a:rPr lang="en-US" dirty="0" smtClean="0"/>
              <a:t>    </a:t>
            </a:r>
            <a:r>
              <a:rPr lang="en-US" dirty="0" err="1" smtClean="0"/>
              <a:t>analogWrite</a:t>
            </a:r>
            <a:r>
              <a:rPr lang="en-US" dirty="0" smtClean="0"/>
              <a:t>(</a:t>
            </a:r>
            <a:r>
              <a:rPr lang="en-US" dirty="0" err="1" smtClean="0"/>
              <a:t>ledPin</a:t>
            </a:r>
            <a:r>
              <a:rPr lang="en-US" dirty="0" smtClean="0"/>
              <a:t>, </a:t>
            </a:r>
            <a:r>
              <a:rPr lang="en-US" dirty="0" err="1" smtClean="0"/>
              <a:t>fadeValue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    // wait for 30 milliseconds to see the dimming effect</a:t>
            </a:r>
            <a:br>
              <a:rPr lang="en-US" dirty="0" smtClean="0"/>
            </a:br>
            <a:r>
              <a:rPr lang="en-US" dirty="0" smtClean="0"/>
              <a:t>    delay(30);</a:t>
            </a:r>
            <a:br>
              <a:rPr lang="en-US" dirty="0" smtClean="0"/>
            </a:br>
            <a:r>
              <a:rPr lang="en-US" dirty="0" smtClean="0"/>
              <a:t>  }</a:t>
            </a:r>
            <a:br>
              <a:rPr lang="en-US" dirty="0" smtClean="0"/>
            </a:br>
            <a:r>
              <a:rPr lang="en-US" dirty="0" smtClean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78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Loop de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Loops: for (</a:t>
            </a:r>
            <a:r>
              <a:rPr lang="en-US" dirty="0" err="1" smtClean="0"/>
              <a:t>int</a:t>
            </a:r>
            <a:r>
              <a:rPr lang="en-US" dirty="0" smtClean="0"/>
              <a:t> x = 1, </a:t>
            </a:r>
            <a:r>
              <a:rPr lang="en-US" dirty="0" err="1" smtClean="0"/>
              <a:t>int</a:t>
            </a:r>
            <a:r>
              <a:rPr lang="en-US" dirty="0" smtClean="0"/>
              <a:t> x == 20, </a:t>
            </a:r>
            <a:r>
              <a:rPr lang="en-US" dirty="0" err="1" smtClean="0"/>
              <a:t>int</a:t>
            </a:r>
            <a:r>
              <a:rPr lang="en-US" dirty="0" smtClean="0"/>
              <a:t>++){do code}</a:t>
            </a:r>
          </a:p>
          <a:p>
            <a:r>
              <a:rPr lang="en-US" dirty="0" smtClean="0"/>
              <a:t>Conditionals: = does not equal equals, == equals </a:t>
            </a:r>
            <a:r>
              <a:rPr lang="en-US" dirty="0" err="1" smtClean="0"/>
              <a:t>equals</a:t>
            </a:r>
            <a:r>
              <a:rPr lang="en-US" dirty="0" smtClean="0"/>
              <a:t>. = equals assignment</a:t>
            </a:r>
          </a:p>
          <a:p>
            <a:r>
              <a:rPr lang="en-US" dirty="0" smtClean="0"/>
              <a:t>If statements :  if (&lt;</a:t>
            </a:r>
            <a:r>
              <a:rPr lang="en-US" dirty="0" err="1" smtClean="0"/>
              <a:t>variablename</a:t>
            </a:r>
            <a:r>
              <a:rPr lang="en-US" dirty="0" smtClean="0"/>
              <a:t>&gt; Conditional &lt;value&gt;) {&lt;code&gt;}</a:t>
            </a:r>
          </a:p>
          <a:p>
            <a:pPr lvl="5"/>
            <a:r>
              <a:rPr lang="en-US" dirty="0" smtClean="0"/>
              <a:t>if (LED1Pin == 11) {do some stuff}</a:t>
            </a:r>
            <a:endParaRPr lang="en-US" dirty="0"/>
          </a:p>
          <a:p>
            <a:r>
              <a:rPr lang="en-US" dirty="0" smtClean="0"/>
              <a:t>Variable scope</a:t>
            </a:r>
          </a:p>
          <a:p>
            <a:endParaRPr lang="en-US" dirty="0"/>
          </a:p>
          <a:p>
            <a:r>
              <a:rPr lang="en-US" dirty="0" smtClean="0"/>
              <a:t>//comments</a:t>
            </a:r>
          </a:p>
          <a:p>
            <a:r>
              <a:rPr lang="en-US" dirty="0" smtClean="0"/>
              <a:t>/</a:t>
            </a:r>
            <a:r>
              <a:rPr lang="en-US" dirty="0"/>
              <a:t>*</a:t>
            </a:r>
            <a:r>
              <a:rPr lang="en-US" dirty="0" smtClean="0"/>
              <a:t>Long comments*/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91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Analog Pins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Uno has 6 analog inputs, labeled A0 through A5, each of which provide 10 bits of resolution (i.e. 1024 different values). By default they measure from ground to 5 volts, though is it possible to change the upper end of their range using the AREF pin and the </a:t>
            </a:r>
            <a:r>
              <a:rPr lang="en-US" dirty="0" err="1"/>
              <a:t>analogReference</a:t>
            </a:r>
            <a:r>
              <a:rPr lang="en-US" dirty="0"/>
              <a:t>() function.</a:t>
            </a:r>
            <a:br>
              <a:rPr lang="en-US" dirty="0"/>
            </a:br>
            <a:r>
              <a:rPr lang="en-US" dirty="0"/>
              <a:t>There are a couple of other pins on the board:</a:t>
            </a:r>
          </a:p>
          <a:p>
            <a:endParaRPr lang="en-US" dirty="0" smtClean="0"/>
          </a:p>
          <a:p>
            <a:r>
              <a:rPr lang="en-US" dirty="0" smtClean="0"/>
              <a:t>Analog Vs Digital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524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Reading Analog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Potentiometer demo</a:t>
            </a:r>
          </a:p>
          <a:p>
            <a:endParaRPr lang="en-US" dirty="0"/>
          </a:p>
          <a:p>
            <a:r>
              <a:rPr lang="en-US" dirty="0" smtClean="0"/>
              <a:t>Photo resistor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94" y="1825625"/>
            <a:ext cx="41433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74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Shields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Motor</a:t>
            </a:r>
          </a:p>
          <a:p>
            <a:r>
              <a:rPr lang="en-US" dirty="0" smtClean="0"/>
              <a:t>LCDs</a:t>
            </a:r>
          </a:p>
          <a:p>
            <a:r>
              <a:rPr lang="en-US" dirty="0" smtClean="0"/>
              <a:t>Sensor</a:t>
            </a:r>
          </a:p>
          <a:p>
            <a:r>
              <a:rPr lang="en-US" dirty="0" smtClean="0"/>
              <a:t>Proto</a:t>
            </a:r>
          </a:p>
          <a:p>
            <a:r>
              <a:rPr lang="en-US" dirty="0" smtClean="0"/>
              <a:t>Ethernet</a:t>
            </a:r>
          </a:p>
          <a:p>
            <a:r>
              <a:rPr lang="en-US" dirty="0" err="1" smtClean="0"/>
              <a:t>XBee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Get your motor 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 Motor</a:t>
            </a:r>
          </a:p>
          <a:p>
            <a:r>
              <a:rPr lang="en-US" dirty="0" smtClean="0"/>
              <a:t>Stepper motor</a:t>
            </a:r>
          </a:p>
          <a:p>
            <a:r>
              <a:rPr lang="en-US" dirty="0" smtClean="0"/>
              <a:t>Servo (limited rotation)</a:t>
            </a:r>
          </a:p>
          <a:p>
            <a:r>
              <a:rPr lang="en-US" dirty="0" smtClean="0"/>
              <a:t>Servo (continuous rotation)</a:t>
            </a:r>
          </a:p>
          <a:p>
            <a:endParaRPr lang="en-US" dirty="0"/>
          </a:p>
          <a:p>
            <a:r>
              <a:rPr lang="en-US" dirty="0" smtClean="0"/>
              <a:t>Easiest to use shield</a:t>
            </a:r>
          </a:p>
          <a:p>
            <a:r>
              <a:rPr lang="en-US" dirty="0" smtClean="0"/>
              <a:t>H Bridge</a:t>
            </a:r>
          </a:p>
          <a:p>
            <a:r>
              <a:rPr lang="en-US" dirty="0" smtClean="0"/>
              <a:t>Transistor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8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729" y="268941"/>
            <a:ext cx="8659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 is an Arduino?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037" y="1279357"/>
            <a:ext cx="6284595" cy="4352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790" y="1747529"/>
            <a:ext cx="5271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Open source hardware and software platform based on the Atmel </a:t>
            </a:r>
            <a:r>
              <a:rPr lang="en-US" b="1" dirty="0" err="1" smtClean="0"/>
              <a:t>ATMega</a:t>
            </a:r>
            <a:r>
              <a:rPr lang="en-US" b="1" dirty="0" smtClean="0"/>
              <a:t> microprocessor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Embraced by hobbyists, artists, to scientists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Gives and easy way for direct hardware control of sensors, motors, LEDs, sounders. Unlimited possibilities!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Developed to provide a cheap and easy way to introduce programming and hardware design to the masses.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214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Making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Sounders</a:t>
            </a:r>
          </a:p>
          <a:p>
            <a:r>
              <a:rPr lang="en-US" dirty="0" err="1" smtClean="0"/>
              <a:t>Makey</a:t>
            </a:r>
            <a:r>
              <a:rPr lang="en-US" dirty="0" smtClean="0"/>
              <a:t> </a:t>
            </a:r>
            <a:r>
              <a:rPr lang="en-US" dirty="0" err="1" smtClean="0"/>
              <a:t>Makey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MIDI controllers</a:t>
            </a:r>
          </a:p>
          <a:p>
            <a:r>
              <a:rPr lang="en-US" dirty="0" smtClean="0"/>
              <a:t>Stomp boxes/amps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665" y="2106201"/>
            <a:ext cx="57150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88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/>
              <a:t>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Many use 3 wire format</a:t>
            </a:r>
          </a:p>
          <a:p>
            <a:r>
              <a:rPr lang="en-US" dirty="0" smtClean="0"/>
              <a:t>Accelerometers</a:t>
            </a:r>
          </a:p>
          <a:p>
            <a:r>
              <a:rPr lang="en-US" dirty="0" smtClean="0"/>
              <a:t>Gyroscope</a:t>
            </a:r>
          </a:p>
          <a:p>
            <a:r>
              <a:rPr lang="en-US" dirty="0" smtClean="0"/>
              <a:t>Proximity</a:t>
            </a:r>
          </a:p>
          <a:p>
            <a:r>
              <a:rPr lang="en-US" dirty="0" smtClean="0"/>
              <a:t>Reed/magnetic</a:t>
            </a:r>
          </a:p>
          <a:p>
            <a:r>
              <a:rPr lang="en-US" dirty="0" smtClean="0"/>
              <a:t>Heat/Humidity/Temperature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43677" y="732440"/>
            <a:ext cx="249459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ED7D31"/>
                </a:solidFill>
              </a:rPr>
              <a:t>CENSORED</a:t>
            </a:r>
          </a:p>
        </p:txBody>
      </p:sp>
    </p:spTree>
    <p:extLst>
      <p:ext uri="{BB962C8B-B14F-4D97-AF65-F5344CB8AC3E}">
        <p14:creationId xmlns:p14="http://schemas.microsoft.com/office/powerpoint/2010/main" val="1108783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8x8 LED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was adapted from here:</a:t>
            </a:r>
          </a:p>
          <a:p>
            <a:r>
              <a:rPr lang="en-US" dirty="0" smtClean="0">
                <a:hlinkClick r:id="rId2"/>
              </a:rPr>
              <a:t>http://www.instructables.com/id/LED-Matrix-with-Arduino/</a:t>
            </a:r>
            <a:endParaRPr lang="en-US" dirty="0" smtClean="0"/>
          </a:p>
          <a:p>
            <a:r>
              <a:rPr lang="en-US" dirty="0" smtClean="0"/>
              <a:t>Controlling an LED matrix with a shift register chip MAX7219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LED Matrix        Arduino        </a:t>
            </a:r>
            <a:r>
              <a:rPr lang="en-US" smtClean="0"/>
              <a:t> Color </a:t>
            </a:r>
            <a:r>
              <a:rPr lang="en-US" dirty="0" smtClean="0"/>
              <a:t>of wire in picture</a:t>
            </a:r>
            <a:br>
              <a:rPr lang="en-US" dirty="0" smtClean="0"/>
            </a:br>
            <a:r>
              <a:rPr lang="en-US" dirty="0" smtClean="0"/>
              <a:t>VCC                        5V                       Red</a:t>
            </a:r>
            <a:br>
              <a:rPr lang="en-US" dirty="0" smtClean="0"/>
            </a:br>
            <a:r>
              <a:rPr lang="en-US" dirty="0" smtClean="0"/>
              <a:t>GND                       </a:t>
            </a:r>
            <a:r>
              <a:rPr lang="en-US" dirty="0" err="1" smtClean="0"/>
              <a:t>GND</a:t>
            </a:r>
            <a:r>
              <a:rPr lang="en-US" dirty="0" smtClean="0"/>
              <a:t>                   Black</a:t>
            </a:r>
            <a:br>
              <a:rPr lang="en-US" dirty="0" smtClean="0"/>
            </a:br>
            <a:r>
              <a:rPr lang="en-US" dirty="0" smtClean="0"/>
              <a:t>DIN                         D12                    Yellow</a:t>
            </a:r>
            <a:br>
              <a:rPr lang="en-US" dirty="0" smtClean="0"/>
            </a:br>
            <a:r>
              <a:rPr lang="en-US" dirty="0" smtClean="0"/>
              <a:t>CS                          D10                     White</a:t>
            </a:r>
            <a:br>
              <a:rPr lang="en-US" dirty="0" smtClean="0"/>
            </a:br>
            <a:r>
              <a:rPr lang="en-US" dirty="0" smtClean="0"/>
              <a:t>CLK                        D11                     Blue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42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66700"/>
            <a:ext cx="118681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4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Arduino Uno Specs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2185384"/>
          <a:ext cx="10515600" cy="3493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Microcontroller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2"/>
                        </a:rPr>
                        <a:t>ATmega328P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Operating Voltage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Input Voltage (recommended)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7-12V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Input Voltage (limit)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6-20V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Digital I/O Pins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 (of which 6 provide PWM output)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PWM Digital I/O Pins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Analog Input Pins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DC Current per I/O Pin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 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DC Current for 3.3V Pin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 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Flash Memory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 KB (ATmega328P)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of which 0.5 KB used by bootloader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KB (ATmega328P)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EEPROM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KB (ATmega328P)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Clock Speed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 MHz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Length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68.6 mm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Width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53.4 mm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Weight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 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9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Types of Arduinos</a:t>
            </a:r>
            <a:endParaRPr lang="en-US" dirty="0"/>
          </a:p>
        </p:txBody>
      </p:sp>
      <p:sp>
        <p:nvSpPr>
          <p:cNvPr id="5" name="AutoShape 4" descr="data:image/jpeg;base64,/9j/4AAQSkZJRgABAQAAAQABAAD/2wCEAAkGBxMTEhUTExMWFRUXGB8aGRgYGB8dGBkaGB4ZGhgdGhkiHSgiGB0lGxgaITEhJSkrLi8uGCAzODMtNygtLi0BCgoKDg0OGxAQGzclICYyNTAtMC0yKy0vLTctLS01LystLy0uLSstNS0tLS01LS0tLy0tLS0vLS0tLS0tLS0tLf/AABEIALsBDgMBIgACEQEDEQH/xAAcAAAABwEBAAAAAAAAAAAAAAAAAgMEBQYHAQj/xABJEAABAwIDBQUDBwkHAwUBAAABAgMRACEEEjEFEyJBUQYyYXGBQpGhBxQjUrHR8BYkM1NigrLB4RVjcnOT0tM0Q7MXg6LC8UT/xAAZAQACAwEAAAAAAAAAAAAAAAACAwABBAX/xAAwEQABAwIDBQcFAQEBAAAAAAABAAIRAyESMVEEE0FhoSIycZGx4fAUUoHB0SOiM//aAAwDAQACEQMRAD8A3GhQoVSiFRXanaCmMK44jvCACeRUoJmOcTPpUrVd7fj8xd8Cn+JNE3MIXmGkqqofS4w2o7VWy8RxhbiomSNAsZT4VS8R2mx7brqBiXMiVqSFKcUTCSQDcxymrFsXY2z3UMl1YLy1pCkFwyqVREBQIOlUt3jxDmflKoPM5o/nPpS6ga0lMoy+AnS+02PAzfPH/VdvgmnmxO0mKfeyvY1xpOU8YWrKII1AUJ6aio9eCQU6CZ1AvfpUNh0ZVPpJmEG4Fu8n7aXTcH2hPrUzTEyrvt/azrLaN3tF51aj7LqrJ6xmMe+i9l8XtDGPhpGLfFsylFxUJSOfxA9RWfskTbTlV7+TrtGjC4kl3uOJylUd24IMdJHxrYKYbTnP8Ln4y6pCuHaXYOOw+Hcfb2i8vdIK1pJIOVIJVlOY3gaVmR7ZY46Yp7/V/lNbH2y7TYQ4HEITiGlKdZWhISoKOZaSkSBcCTea87pwykqnOiOkm8SOmvEaSAT3R0TyAMz1Vh/LDaB0xjvkXSD9tJjtltA//wBrogxdwj+dQKsCsqScyOEzqfupfEbGcUNURr3jP2UWB2nRDiaOPVS/5Y7Rkg4x0R1cPOge2W0Zj567pM7wxHnUO9sd5c9wZj1Psgk8uldVsR0gCUaRqdNOlQMceChe0XJUx+WO0bfnrt9CHDHvofljtGARjXSJid4YmoobGdCQmUW0uefpXWNiOhBRKYmeeunTpU3TtFW9ZqpJXbLaEEjHOmNYcNprv5Y7QvGOcMCSN4Z+yopnYToChKeKCdeR8q63sN0FRzJ4gQbHS1TdP0U31P7lKI7ZbQMRj3JPLOZ+ygjtjtAx+fOgkwAVmfsqLb2E4FBUpkeB+NdVsBzMk508JtY+d6vcv0U31P7lJ/lvjwoJONeOuizyn7qUT202gZHz52QJjMZgelR69gKzA5hPFMDSZNA7AUFSFconLyPrU3DzwVb+n9ykUds8eSE/PnQSYAK7/wANFa7bY86451N4Eq1PhamTmwFBQUFGRccH9aIvs+q3FMGRw6fGp9O/T0U+op/cpNfbPHgwce4mNSVWmSLW/E117tptBKik45ywmSq1xP1ajnthkhRUZJM2TpzNppV3s8opzqXdSdMt4HDpm08ao0XjMKxWYcinq+2e0Rl/PnCFCQQq0XF+Hwop7bbQgKGOcUCYkHpH7PjTBrYKiACswBA4bx77613D7BITlzxewKeZiefhV7h+irf0/uUl+Wu0IJGOcVlMGDob/s+FKsduceJ/O1qKRKkybaD6vjUQxsFQkBZAJvKNfj40q32ehRIcIkQSUW+2puH6eim/p/ct77D7fOLw4UsQ4mAo8lSJBHpViqlfJizkadTMxuxPWGwJq61HCDCJhkShQoUKFEhVf7e/9C9+7/EmrBVe7fn8wf8AIfxJqcUL+6fBZvhcBs4sMuKxSmMQLqIBVCgo5TlHdOhtVV7Qt5MSstHRSgD9ZJJi3lyrmEw5ecKQYgFRMTCRqY5mSAB1PKpnBNuMoUrDOybKUlSEmd3JB0MQTMfdTKrWzd19Cl0HnDZqriMa6YGQov3r2HUDr76HZjBIW8UPrLbZSoLWBJSAJJjnpVnOOV81zpxbJKwc7IaRKd6qFSZknhB8qbbR2RLBxSsShalBJyJABOaxsDYADWKXTpsxYZjzT6lZ5Em6Z7V2Vg2E4ctPh5SnAXRIOVE3kDwFxyphtbaWGUsBjdwVgZEtrSrKSPbI6et6IcNm4U6qgCdJJA91Pe0PZxtkJcbwmMaKXEyt5bakRP7BJBJim1gaZaJKTScHgmFEY3HYggoUopEHgiEgXMZeg/F6SZdfSMqVFIHD4SfA2VyJ86I44tRzLUpUAiVEm0GwnzPvpVzEuLUJKlJQrhk2EnQDlytWaU+Aj4HEvtdwlIHESLAz9+npVpxay46yXASksGcgHDu0ugFKZSISU58sjmByFVQ4pagEnMUCDBJgWFx0kz8atTOb5zhoCyd0QA3OeSp6IyqSqJAmFCwN6dSJkwlVQIui43Dpbfy8aW1GYVAUE5iCO+oWgiSeU1JdocI02tqEhIVJVkI/RynKQN65eM1yQDa2tM9uuRipOcgZTxLzLgcUFedcGPG06CnG38WtW5dSl9cEqDim1QZVwAjOuTKFXsDa1pOzHGEk/IWIskOaAubTVhVN5sO24mF5cyiSDInXQHoNYmeVGxXzRTbhaS4FIyAEmUkHvE24FTIgyDypLbOPxSkJRic0KO8SFiCO8kgdIIIjlFJ4ztA+6hTa15kKi0CBl0y9KNjSQIPX5KS9zQSCOnyE5bbwu7XG9U6GgqbZAslGbS4AkiVW9Yp1gk4FWFIUCcQELNt4VZhmKYA4AgAAkmbBWmtNP7adOGUgu24Wt3aMgE5o1mUJE31M8pNhNsupw60b2AlORLdoUl3eZyeZIza8rW6QtcR+dfZRrmA/jT3SuxEYMtL34WVg3y5pSiUDOIGXhlZObokDU0hsA4SF/Os02yRMc82bLeJiecTF6i2MSpOYJPfTlPkSD6XSKSmm7smbm6VvAIsLJ1i1I3i93OTMcs65ZOWfGIp8FYYsoB3gdyqJUm6c2ZWVJSYtly8STz0NRFSeF2FiHEoUluUuGEnMkSZUBqq0lCgJiSIFE7CAJMIWFxJgSn+wW8IpKi/nzJkkAKIKTkuCkWKePW0qTOlIbGRhzm3oWtYuhCQeIBK8wUR3b5DN7A1zCbJxIOVCUy6C2BvG+ITfLxXEoIzCxiJM0bCbHxSFoU2hJUsqSjK42qTlUFxCjomb8rX0pTsN+1nzTgHdnsZclzCHCh9Yc3hZJUEEGFATwlVjIjWBN/Shnw3zhdl/NwVZEhXEQJycREgE3uLTfmajX8OtGXOIzJCk+KSSAfC4NvCn7ew8QZIbnKSDCkyCmM1s02kA+JjW1G4NzLuqBpdkG9OiXxQwwxCAEuIbEBxJnOkhRBFxrlCSYm5MUnjVYchst5kkk7wKOYpHDEGAFe0ZgHkaNjtl4olTzjSuPjJjmsiLTIMqHDr4VHqYUE5ymAFRfrEgEeIB8DB6GqbBg4uqjyRPZ6KS2mzh0tjd73OVAguJy5m4VxJixBUB4/GpDHYfBfNkrbUoOQIsslRSBvAQRlm+ifC9N+07rhS0lx1tyAbIIJSRBOa3ATmAyC3APRXaC3DgmiS1BI7o+lMzGfoBuxpradKScRa2/H5wTwGhzhGQ091cfk7HA9/iR/AKt9VH5Oh9G7/iT/AmrdWOp3lvo9wKpdtu1jmBKIYDiFg33mUgpibZTyPwqs/+rCtThDA6O2v+7RvlfXDzB6IV8SB/Osz3UggSbSTzubARPJI586yuklamgQtIHyvXj5orl/3RodI4ajO0fymjE4Zxn5upGYXJWDABB0gTyqhQAFXnzuSYNtPEK9dabv8AOOfK/Q3J6CakKy0FPtm7WLDhVlVmIj4g08wvaUthwbsguJKSek2k/GoFJmZ5QSFDXkdCDzNpE8jIFJYhkzyEyedwL/y60RvmhawNEBOn38ORZtwGBcmQOseczpUmcFlYadDZSHLpVmnMEkpMAd0SDrrAjxrqCNVSNbi866ibXn4eZu2JUfmGBSNChz4POUxjjiF0FRrcJsozD5oKkgnLBMCctxBPrFSWJ21i32lJdU6tuxVmQAkXEScgjij4U02ZtFbBUtuBKcqgRIAkEHwIIFOPyjfU24yHAUr7wCRMAg6gW7onyra4OLxYEc5lYWlobmZTIg50qXKykQkOXAF4tziZvPjOlWkdi1LTvAsLSypQQ05JSstnKucsFKSpFhJsBe9VvC4dboUZTwgk5lAEzKjEm+hP4FXNOHfLThSHI4t4W3g3vFokOFKS2si4gmRmIJgTFLrNaAIgHimUnEkm5HBRGyezjmPaUsLQ00HLNDNlK+8r2syQc3I2kwBUdt1BDwcBKZTITP6PKpSMiSI4QpBg6xE3mp3sxhHVtOKwqHkomD+coEqiYT+bm8c7VDbe/SAgQjL9Gm8pQJBSsyZUHA5KuevOmUYFYgC34t4oKpmlJKT43At1wqWElKComSM0xJNzZCo8qmcPsraOVLcKDaQFgFxERcpKb3FzF6hcNjVIQ4gEZXO8ClJEpsmJEpVC1wpMRB8KlcN2ixQRIezmUtBG6ClJTCoJJhICQDoSb0G0l2E4YjnOnBXRDSYOfJPe0OD7jmKXibyhKi20ZymSBle6qJJ5mahd3hP1mI/0Uf8ANRts7WddXu3Xt622oxCcoMxmIGUET40jsHZqsS+hlMAq1IFhAlagJNoBtNOoy1gxaTbJZ6zQXHD4XzS26wn63Ef6KP8Amru6wn63Ef6KP+arzj9s4PZh3DLAcdAGZUgG/wBZcEk84AgTyoYTa+C2l9C8yGnT3VWkn9lyBf8AZIg+NDvnRigx+PRTctnDInS/rKou6wn63Ef6KP8Amo26wn61/wD0Uf8ANVu2X2ES0445i1Dct3F4CxE5lXlIGkak+Grn8tWkBQw+CKmEQFKACUibCQEkCeUm9Wa0nsSfIfpUKMDtwPM/tUndYT9a/wD6KP8AmqWwm3G20tpS85DZlM4ZsmQVKTJ30mFLUR0JqyYhhp9hWNwENOpSc6cqbgQVJUiCAqBII1+ygYJhOVTqwShJACdM6zcCeQAEmL6C2YEE0ioDi4cLfxU4GkRhi/Hl5qfZ7Qtpyw6vgVmT+at2grKQPptElxRA5TSWF2002QUPOpy58sYZvh3hBVA31u6AOgqOxuKdbISN2kKQlQCW0wA4gECSkkmDckm8mZvT1TWJ/OSFNk4dcLAbRKuJRJSMlwN2VHwB8am7aBPz05qbxxtpy9+SG0dosPZc7rkp0KcMgKiSYnf6So2pdG3EBQKcS8mHC5AYTlK1RJI397iYNhJimLDuIUlooKCXHChKd23OZGU34Yj6X79BS8FQUEu4d8pSSpsN5SUpTCiheROaEibH2ZveYWAWPzooHkmR8/6TjFbcS5ObFP8AEIMMJHMKmz+tonpamjr7C0lKsQ+qVBRUplJUSkFKZJf0AJj/ABHwiNxzCRlWjuLEgHVJFlJPWDoeYI5yA2FNbSbFv1/Ep9Z0w79/1T+OxLT5BcxLyo0+gQANJj6bwFF2htIKYbYS6paEGQlTKURY3zBaiddKg5pbDoBmTECdJJ0sB1vUNNrRJNh4fxUKjnmALnx/q1P5O/0Tv+MfwJq21S/k7xaPpmswzZgoDqMoBI66fGrpXOq95daj3Asq+WpEKw64kZVedimfS4rNVEkx1MAQdTpHqJ9JrS/lqWCrDII0zK85KQRHjFZmRJkg5QYvpJvAHUwbawD0rKcytbcgkVIAMm5jkAZJFgkTBuCZ99JFcLAJ0IBmZsqSba+N+dLFvkSRcEcMaggEHndXjp603W9J7ve0iAJiDeLan+lRWi544vC5i0iJOhufGNfGkSLqFxIJnl42iPCRR3ZGUx5AajWLzpI+FI4hw8gAPxMnUn+frVqkUSqCJknLPkAE3q54nFEYTDNAABKQB1+kS28f/k+oeQFUgFJBEjX6vncdByI8vS37SVLDHXKmfM4fC9aJglwQVO6UvsHay2FKCNzDpTJeJCU5SSCSCIv51zYW0l4fBustlhSFuLbOYy8SpKApSLjhACfVVMcGkqW3lPFnGhSDPKCrhnpPOn+IWtWHWSlaQl/KZyxICY5Zlc4ywnWtVQAVW2zWRhO7KT2btENodQUkh1IB0sAFdQbgkR5eUSOH7VkJKd463mkqCEpUnMrvKSSoFM65bwZiqw+eE8rUmxhVaCQYSTJjUeQ+sfQ89SyuWNzEoKIc7Iq1bI20hgENuugawWkGDESPpLGIuPCo7aGL3igQCAEwMxlUSpRKjzUSoqPK9rVGuIUBOczzueoED3D3V1lMJzEmSsgzJ5CeUTfr6c6HZ6zTUyuVdWkcGaclBJm3Pn0iYHOJHvFSeDV9FxQRvUmCN7BhUK3BhKT/AHsyNIvUg5tLCqbcG6SlRZSlEN6O5TvCTm0Jgc+RjhvIYXaOyiBmYQkhsA5280qAuZExJj3HSr2h73MgtJ0hDRaxrpDvNVzaLai87eYUSTvS4P8AUUAVeZqf+T7FtoxrYIKSpKkST7RAI8pIyx4jrTDb2LwZbQMK2ULC1FaohJT7IAJsNLQLiol5hSAlUjiuIUCRzkwZBo2jGwNdaRbXLiluOBxcL6+ytnaEKweNeccw6H0OklG9TKOI5rftC48vOkMBhl7QfQWWEYdKIzKaTlSmDMzzX0HhUvsrthigCw/hFvqSBPCQuORWnKZ84FE2r21xKmjuMMphAkFzKTlixAOUJQZtz9DQDGLRfKZt5KjgN5tnEX81aO1WD+eYdxllwFxtQzJkXIE5FdJmekjwMU3ZPaBvD4Z1h3DI3gyjKpB+kIUSd74pGlQuyMRjMO9naQ7nnKoFCjmJGfKoRclMq6xfxq5ntmrV7Z686YvBsVGE95EpkiBVbssGHvDPOEW8Dzi7pyylc7DsKw+ExOIdGRChmSk2kJCrgeJUAOseVUVInDW1Q5KtJyrSkA9YBTHQZhpN5ftR2gxWKSczSm2EqggJVlzC0LWRdQPK0dJqvYXEqbOZPkQbgg6gjmP/ANsa0UqbruOZ/Sz1ajbMGQ/anMZs115TK2kFSC00kqHdSUJShYWrREFJ1i16Vf2jlOLeaUP+rQtJ5EH5ydOYINx0NQysQwblkg/suQmY5AoJHFeJ5xXd/h5/ROf6o0kf3XSR7j4UWA5EemvihxgXB9dPBWNtbKPmq0qCWluPESf0W8Q0ghX+FU35gA86j9lbOdw7m9eQUIQld1aLJQpKUoOi5JGk2k6VGB7D/qnP9UeP935e49bdRiWRdLJJ5Z3JToOQSmbyYmNAZvNYCARr4c+fNWajSQbW8eXLklH+HDtpOqlqWBfuwlAPS5SrQezrypiBVg2ZjMEU5sanM4tcpJSrKEAJSE8NvZgCLAU/x2L2UG3AhALhSd3kSsAKynLM21j1pf1LmvwYCefBNOyhzcWIBVKupq0OYrZ2RQDSs2ThMKsrK5E8VzJRJ0mDyNM+yuyw+6hBMZlET0CRmVHjEAetP3/ZJIIWfcdoNBBlR+CxakLSpJKFpMpUP51rvZXbvzps5hlcRAWORnQjzg2o6uy2EKMm5TEa+15z1qO7HYAsu4huZylIH+ETlrFVqsqDKCuhSpupECZBVV+WP9Nh7CChUz4KRymswMEC6YKvMGSNI5+B6dK275RezeIxm7DCUcIUFFaosYgCx6T7qo//AKY48Cwa0id5fwPd1H8vGsJzK6DSICz5xoCNLpm+k+MeOg1iOtdxTSkyJSQZMg8M88sa6a1d1/JhtGDCUX1+lEH0geFNsb8mmOSlRUhGQSqVOpEW1J5dT5CorkKnrSmxkKOszYG/Ii56ctKRxTYkf4Ek9ScqFKg+8eFTyezTwgFTWsiMQ2fIAFQ66+NdxPZLFAZlBF75t80B4xx9Y9PdVwQhxA5FVgDkQPEkGenmYMcuZ6VdsXgUnAYJchKy2rN1VDq0gk84AA8oFV9fZ17o0bfr2ekabzXxqzYhofNcEyVILjaHEqCVpVllxShJSSO6QdaYxrsQQVHNwm6Z7G2W28F7zEtsFMRn9qSc0XEwL1zYGz0PYZ1559DK0ZghpXfXlSlSYM+0pRTEeyfRv82AN+kz6SInrb30VbYkwQY5xW/C4us7n8txXPxAC4TR3uny/HOlmXQld9ClN+XdSep+33cjlufxrXU4dv2gpRixzdAQOR04fRMc6DaKRfkjoVWtMFFUtNjI18LcXwo6DLZv/wB09Pqjxn4evKuOYZubJUB/inn1jp9tBDAGkxMxf+nSk0dncHAlMq12lpAVtx+0MApKw2wUqLWVJyCznHxTmgSCkaG5Bvlu7wGP2ZAJw6UndpBzNZ5WAQogiYkx7ptVKA/EVJr2e3um1pxKQtRhaCmcs5riIMBIE9c1Or0GhnaJ6pVGq4u7ICku0WNwakJThmcqgtRWrJAUCOCBOgtaBoetQ+zHG0vNqcB3YUCsASSAZIjS8aTzpfaWBZbyht8PSDmKUgAEKWB6EBJjXiqNt9p06CbDmTECmUWNDbEwBzSqznF0ECSeCv57Z4YuF5TbmZbYQtM/VdzJOcQe5PLkBcUm/wBrWChd3VLPzgBOUBCg+eHPxeyB0NURUAxY1z0HxqDZmZ3UO0PFoV3x/aPDOFJCnkFbyHXCEiUbtrd5Uwrik87WJp212uw6Hnl/SuIecQohSLpSkrzAcR7pKVDS4OlZ96D3muyOg95ovpWG1+iH6hwvCu+0e1LC2XQneZlocbCCn6PjdLgcJmyoOka8+dUufxf7q6EJyzN728oj3yfcaKAKZSY1shqVWqFxBcF2fxf7qBV5fH7q5A6UdsgTImxtqJjhJ6gGmEwJS2hrjC6VJyj615N+th5R6yaCVwf6iimJMCBNh0HL1oBI+E6DlVAfCicWkxpopHZeIXvExMgRw5CYAy6LMABOsXiYk0baDgDLQEFHFlCVBTYkqkpWeNRB62EWmkcQgMOJu09wz3cybj0Mg3kcxTTE4qUoGUSiTmVdapJMKJuoCTWPdzUD2iy3byKZY43Xc5ETN9J51J7H2qphaVo7yVZhOmkKB8x9lV9KytaELWUpVN4mMiSEzcW4YmbC9P8AA7ZbaUsr+mmBZsESFBVs2oIETINzIo6lZobhclsoHEHMWmH5SUlFmTvOkyJ91/K3nT7sFiVuKfW5qrIr35jWdYPbrDydyEhtRgbxbYGhJupJhEyAVRpWi9gGykupUIUlLYI6EBUisv8AnhOHP3C09vGMWXsVcKFChSk9CoztMPzR/wDy1fZUnUb2k/6V/wDy1fZUCF3dKxrBYEPOhCiUiJlKcxsLADmTAqTf7LNBObeOkaRu0gz5Z+k1D4dag+iDBg36WI6eNSilO5gS6ifGLedqm2bTWp1MLDAS9joU305cLqF2lgUtuqamcuW5EE5khVxNommMDkKffM1Yp59S322ymCVOHKDACQkQOg+FMcDi2mQ5mZDhWClJUo8BIVxAXBP3VrZtDhANyUh2zzJFgE/b2g383UwtlKyVlYcmCJy+F7JPP2jRNq7QYWhCWmEslJJURcmQkATzHCVX5qPrFKVU12O2U2+txbxG7aTJB0kpWqT1AS2oxBvlsRIJVGMpk1CgY99T/NOMTjNlqAO7fBypBCVWBAAOqr3Ekxzpq/j8AQ4kMOJJWMigvugBIMyfrBZ09odLNTgFuqKm7I1EECAq4ni1gg+oo6dkufW6e1fisKwb/wAfMrobnw8kuzjMDDQLLsgkOKKjBlMJgCdFX5eXKnzGK2WJytvk5VDjVYmCExxWOaDMDT0qHOzFGxMWmSRpe8/umk9ibP3r6GyYzWHOYkx5wDHjHWr386+ao0dI8kGHAkhRAUATY6aVMONpcZQkYFYXMhxIWApJKlXIHFYgeAFulR3aXAfN8Q7hwZSk8PiFBKveNPKr0txkt3ZcW5KTmS04UqTvkOahBSsbsG97DLzrVWeHAEjPmcvx4rNRYWkgHLkqptZtsrTGHcw6Ag6gyoyTJJiQAY1JgelQjqlJABSQCCRIIBBKTMc+7Y/tHrWh7acSgoGHZcJzjgGdClFSX8xSuJyhK0iRpoYqmbd2nvciS1uy0CiM06HTQRBB1k3N6ZQl8Wt45R1QVuzN7+GajE+7xo2UxMWPOaDiDobfy5++ulRiOXTykj4kn1rWTIBb89+iymBOJAenvNcroFAUQCTiK5+PL+lHSfSix+On9KAH46f0q/nz572RKWeSAbGRf4Ej4i/rRKKm/j5UYVTQQIKFwvMQu10GuV2KtCgPdUxhUIWhlacKooCRvFFpZSrKIcOYNkag3B5GoYppxgdmbSCU5FuhggHKnEAJyrhSpa3lhCiSIvfrWHbCQBBhdHYQCTIVdbeO8TwkkymP8QKTHvNPlssttKAcBdKwCmBAQMxzJcm82ERTIucaFGZIVpcysrTbrrT35iltpRK0lecJyXzpsqVfVKTAFjzrLtHeC2URZPuyuAbUpYDgDxEIQbhRJE8UwkgaTWxdh3CpeIUQUk5CQdRINj5Vj/ZXZBVvFhaSoCEtEkLUSRBSPaAE/DnWw9iHgteIWAQFFChOsEE38b0tmTvnFE/vNVroUKFWrQqO7R/9K/8A5avsNSNR/aEfmr/+Wr7DUVOyKxbZzAXiEAxBkG8cjzqff2XhwCRy5ZyfsPhVVWCVQPxe3xpss3rRtOxCvUnER4LFs+1mjTjDKe7awyC+sJEJhEeeRGY3P1pJprhMSprPkI40lKsyUqsoEGJHCb6ikpoyUGJ/Fony1HvrQKLGgB5mEk13uJLLJEIH2++LT4TTzAP7vepE5HUKQeokEBQ8sxtzpskXj19wv8KPpY6imvptfYnhl+0sVHsAcB+f0pLZrTyEQlLa0/WLqbxawKgpIiBBHKj53AqSWxOUEb1EHKQqSAvmR8TUVM6CfLX0pu/iMpIUFAjlBrE7YmNzctzNse7JqsOZZASVsCOroiBIEwoyI/FzTLDEYZYdDjbi0klCUEkA3EqMDTkBqYuBrFNYoKMCfcqlRf7Ofj7tDehGy0xcusjO01Mg26GMeU84p11UqWSSepAsOgnSgrDDdLyhCnAsQSviyQQRu4uCY4uWnOm6nPP0pY4383W3mWFFQIEpKIg94RmSq1o1BPQU+uCGw0pNAyZcPynq8XucUtbCUAIJAAO8SLFJ4iOLnTJSwSSrUmefOSrnr0mjYvbKt48W1KCXbHPBUU9DAgX6eFR5xI19KYyS2HWsBY3QvjFLb+id5jz8fsifgPdQmmZxWn460PnNOJAy+XWdzCc0/ZAKkBXdzJzXjhkZr8rTUovDtkrJW7EzogGM3D7OvlrVdOKtU9i9qYEuJKWF5AAFAKiY1MFV5ifXnWTaG4iDf8LTsxwgi35Se10oS4kNzAQnNmgKz3zTFumnKOc01QYM/gf0p21tLBF51S2l7sgFtKT3VQJCrjhmfcPKubUxuCKQMOl1Cp1XcEBJ5ZtSoieUC3OWU34WhpBS6jCXFwISWMxi3FlZCQSnKcogQRltGhjmKTKibkXNzUr8/wBmXhp7W06xABEZ4mQSD43kWoNY7ZsiUORmvAOaCF6ccWJQNL5VdaoVGsyb090Tqbn2LgoxChIlJI5jSR58q4D4GnL+Lwe9QUBYagZgRck5796YH0cwRMqiLU2xmLYzIyCE5Rn4eLN7USogidNLRN5NMFYHgkmhC6k+BqYZ7QPNtZEPEHRMoRmSlOUJE5ZuJvyyiozZeJwkrD+eCRkKYkCFyVDn7Ngafv4rZ2RRQHM+VeTMDAUVS2DfUJtOnWl1XNcQCD5JtJhZJBHmoR3AypGU+woeMneAfbSLeylBkuLgyoJTcSDxZpTqBAF/GrJsPGYIN/TlQXxdyf2cnh9cHzFOtlnDbobwFSgtUwVaFHDpbvgDypVSmHmb25J1OqWC8ear3ZzZLoDj9oQIGVQCgolMWsYgm46Vs3Y10KXiFJ7qlJI8iCRVFKMECghSyJAUCCDGWCU2I73FB5GKuvYHR20Wbt+5SjSwNJ/UcUxtXG4C34Mq20KFClJ6FMNvf9M9/lq+w0/pltsfm73+Wr7DUVHJYJidaIvZr6kZ0NOFJmFBBItb1g/ZSryZVr+JrTewSUnDMpMESv14zyrdtFXA23zNc3ZqON1/mSw/bOKW26UZVIiOFXeEgG9vGldgvqecyKdQ0MpOZZ4ZEQDT75Q2B/aD3KA3FrdxP3VF7Bwe9fylaUSDdRtyt/KsQquPFdHdM0WgP9msMkKIxza1JjuqSZkkcugE1WArx99WRzsthm0q/PELUACMpTHMc/KarraZ+Hxgfzrbs9QQSTKxbSyCABCNh+8JH4v+0n7RXe1hIxBzE9xOpVPdT1ccMfvRSR18jRC0DyGk6cqvaKJqQZVUK4piIR+zyypxeXMOBU5SsaIVrkcRbzMXvTR9UKIiD00/+yvtNddbR0HrFIF0RFrePSeXr8BQU6RpnVMfWFUaIq1E25m2vM2FN95aJPLnaLz9v211w6x0pIajzFG4koW5JTC7PW8hxxtC1Buc5MACBmJ10jwruzdiPvo3jTS1JuAZGo5GTaju4JBN0j8AUQ7Ob+qK52N2q34Rok9kbLdxAUWm1KCTBgjXXmRXcBsl51xxpDaipowsSLGSDfncGjnZzZ9kGu/2c39UVeN2qmEaJFGzHi+rDhtW8SJKZFhAOsxooc+ddxOzHkPpYLZ3ixIEi44ucwO6edK/2c39UUY7MbHsVMbtVMA0SO0dmusrQlbZlwwm4uQQDMG3eGtDa2zHsOgLcaKQTHeBvBMQCeQNLp2a39Sup2Y39Qe/+tVjdqpgGiLj9jvMtb1bRCBEnOk94gCACSbkUEbLeDIxAaOXLnnOnQCZiZ9ImjjZbf1B+PWu/wBltfUFTG7VXgGiRwWynnmw6hslOglaR3bcyCNKJsrZ7mISVttkgGO8BeAdDHWnJ2a19QV3+zWvqCpjdqphGibYDAOOrWhLZlswriETJFiYm4OlKYbArU8pjdkKSJPGI5e1obKHOnH9mtfqxRkbNa+oPx61MbtVMDdEicEpLyWFN8arjjBEX1VMA8JtNS2CGRTreikFM3B1EyCCRzApg5s9oeyIqQ2bhEISspSAYHuJFMpPdjF0quxu7Nk6QutV+T08Dnk3/AKyvCoCjcwIJ8yASB5nStU+TzuOcv0f/jTWvaXCI+ZrDsovKt1ChQrEuihTPbH6B3/LV9hp2pQAkmAKhttbZYDDsuDuKHPmD4VRKkLDsSb1K7O7ZOYVpKG0J4JMm5Mkq0jx5VWsTtJGbU+Nqar2iif6Vve5j5aVzqbHshwRu0GNU/inFuWUoAEC3dEfyHvpnslpKnSFLSgZTxLNptafU+6uu4lo3UAfGKOziGR7MHwFZDTAyK2CqTm1X9PZ3CJQqMY25AsUFOUme6NZgX91VqmGHxiDMH8fj7aP868a2URhntSsW0dqOzCdE/bU12fU9u30oSSmAZlKeIBRTlJMuHXgHh1qsqxQj1p/sh1Jv85DPEAe8LQeIxyHvvU2ktcyCYR7O1wdMSldmuD5urNkF/bwxcBJSIG+F2zpA0kybGq8w9ujKUNqUYgLRmjU2GhNuYNSY2upAKEOqSgk2SSAqRlkjnIpmzilNyW3FonUpVBtpcXrO+mXOxAp7Kga3CQpDYzzhRibZQpHFCYhQVISPq+0cv7OlqreCWogE6zU3s1RIcWMQhtQKZDiiFOZyZIEcUESZ6iokPj3/f8AfVCzyQdERu0CFMupknl4UkbAnmB/+Uu4qCR+NKRJrKtKa4J5SiQelOjQSANBQqKIClEqJm9J0KiiXST168vWkwo1wUBVK04Sg6z9n3+NcX5/CgHeV/h91cWqaiiKTXQa5FGFWojCmq8UoLgARNra8qdUAkTMX61FEYgGneHcssDoPfI++mop5hEjK4YvAv60yl3x4pdb/wA3eC4nWta+T39G5/7f/jTWTVrPyffo3P3P/Gmt2091c7Ze8rbQoUKwroqg/KL2vVhVpZS3mCkyTmjyEZTb8cqz3a3alam1DdBNtc8xpyyjrU58sg/O2/8AKH8Sqz3Fg5FD9k/efspJEm6YMlFKWSZJmgFeVdawpi9HOGNHKGEgo+Vc16aUscOaDbFRRLYHDBWUAXUqB6D7zT3bGznMOQFXChII0PWeh8KnuyGz7Jd3ecNqKs0xljNMjQyOvSnfbQhTbRFwpufGYBM/jnUbVLXQELqYIum3yfdjzjSp1w5WEGCea1a5U+QgnzGtaQvsjhEIN1oA9rObfyGtQ3Y18JwOGS0vLZalAZZKisjnOkG0XA1tewDEuHOgqWbTmyCO8CAkoVMEWIMnUyKp5JcVbQAAs57ddjCy184bUHG/riJ8lRYzyV1saq/Y/YjmOfDKTCUgqWs6IQNSfHQAdTW4OYZI2fiUORl3ThVwhMQJkiBJzCZis9+SshOBxZSoIdU+2gm05AJAvoJz9dNDUBMKyArE32SwqE5EhZBsTmifQafE1A47sA24kusObxIuoSCoAakEd6OaTeNL1ZMM67nRJUoKgdxJSLqmVSkg5Y5RbQmpTsfgyl1SyCSrLKilYUoX5rSDEezJgnlVKLKcHtFzDodaytLKiUkuNhSkxI4DMCx1HQGjbJ287h0FsIw7vESFutBatAO90tp505xTLb2PcQkKKN4tKckZobCgCmYHsT5UxawQ+cho5oKgCAAFFJg2EwFQdK1Mo0yL+KzurPBMeCGxdsu4fPwMO5yD9K0FZYnu9BfTwFd2dth1t5x3KwsuaoW0koTJngT7NDGYYsuRC0FMEZozA+hI1p2jbeI/XK99N+lYbj1STtTwYPomqdrOjEnEZWDIjd7obqIgQjSba9a5i9rPLfQ/lYTkjgS0kNkCe8mIVrr5dKfDbeI/Wq+H3VL7C2mFBxWJfWkJSMuXLmKiY4U5Dmty95AqnbK1omOvsrbtTnGJ6e6Z7UwWLfebT+ZtlAKgG0pSFZVGQvhlU5IAjn4007UYx9wqYIwzZbWQV4doJkpzJ70XTc2jkOlXUDD5SfnsFKQrvNHMAFacPCokDhMkR4ii45LAS9GJFkSjjZVmOV0mwR1QkRIPFrJAOZlIA3Wh9UkWVL2ltt91nc7vDI0laGQHOEg2VymL9QTXP7bfGG+b5MP3Mhc3I3hBtObkrx60iGxBOcW5dbE/yj1pzh9oONjKkpAN4LaFXPipJNa/pKeQ4fNFmG1VMyk9nbZfZZ3YRh16wtxlKlXM3MX1ii7G2i9h0KSA05JkFxpCiLRAlJtYn1p2dsPRqjn/ANlrw/Yqa2AsvJdLjrSCkDIC2wMyoUSLo0ypPqRQu2ZjRJHX2RM2lziAD091Wtj499pbi4aWXIJCmklKSSTwgg5RxaDkBR8FtF8PqfO6JKTKN0jJyuEwQDCenM1endntjPkxDKoTKZaw8qIWvMmN3qEI9SQRa1JMYAAvBbrKMq1JSotYcjJfKtQCL5tIEaGaUKdI8Pnkm7ypb+e6p6sbiFYlLv0MpMZA0kIIhQhQiCZVrHIdKD7q1uOOLKRnynIhOVCYA0AsJEHzmreyz+e7khGUgqkN4cqGpuQ3HprcXqRT2ZS/u4WgSU5wG20qRwEqBKEifZHS56CiaKVNwJ+dEDjUqNLQqEwxmJvEJJ8THIeJrVewA+jc80f+NFHxHYXClEJCkqiysxJ9RoaU7F4dTaXkK7yXMp/dSAPgKKrVDxbyQUqRpuAPmrHQoUKzrWsh+WVH5y0f7r/7KrPCnUfsmB4wa0r5ZUfTMn+7P2ms8wolxIOn9DSkzgmQZUeX3UPmyulXZvCYUCDiGpGozaUcYXC/r2/f/ShxKQqKMMrpRsLg1XkVeAxheTyD5T91KMYLDqISh1JUTAEKHxIipiUhIbExqMNgF5lDO6sISgQSMhK5UD7JTmExrFQO29oF+AkFKQIvrFrDwtVi25sltCEKJBUFwINtDMmPCKt/ZnsBhyylb4K1qEwCQEz5amn0g0dpwSahcey1ZTstLZQWXjkAMtuROQnVK06ls2NrgyYMmpNGwlxKVYdSeaw+3l9ZUCPdVg7d9kkYQpW0Tu1yIOqVefMfdVe2Hsj5y6pJUUwgqJiScsaDmaN9FjgXgwltqvacBCa7VxKGm1MtLzrXZxaZCAkGcjcgFUkCVG0CBINRPZ98NFxDgKmnoCwnvJIkoWmbFSSTY2IUoWmQTai8rqkJmE/XEK0EynkZpPCqJM2gXN7/AGVQbRw5oyas5KyN7AJBUy406mdUrSlYGvE2ohSfdTf5+tgkoUd5oMqpAkXMgxI6fgn2vhW2m0OIWVBZNinKRE6j0nyNQTuOE6G1XToU3XxIX1qgtCkdgwHkFUQAomY5JWdVHL0iSBOtOiB88EEQXQRJAEGD3hb1FucnUwuH2sUKzIzJUJuLESCkweViaUTtpZdDvEXAQcxAJkRBjnoNa0ANbkeCQS45jiprbh/OCSU+zJQSUwIFjMmB6+tH286lS0qSQQUfq8hkFQuMyio27xJJqDxm2lrcLi5zkgkwBcRFhblQxu21umXCtZAgE6xcxPmTRtIEXyQOaTNs1K47ChvLDiVZhMJPEnwVEgHyJ0vFSm2Gm04bDqSlIUoCYKZEJEzlEmTxcRJExbSqzjNvuOZd4VKCZiwETGaIjWAfOTqTRsTt1akJQoHKNOECYASCTzhIAq8UxJUwRMBWPEobGDbUAnOVQTKc1iuSYE3sIUfZsOZbYUI+buEhvMSCklcLsUggJymdZkEetQrm3VloNkHIDYwJMZoGbnGY+/yriduLDRaEhtSpNhciOZ0iBpFQO58VMF5jgnpVVk7JNYdzOl1lbi7ZYStQSLzZBEHS5IHiOdIO0U+NPdm9pHmSQyTCiJSQFJVExKSDfx1q6jg5sAoaVMh0kKYwjDKnHElD6rkNoagr1vmMHQRpTlTbKMS6jdOKSLIakhZXl0URJ6+sWiq5s7tC8wtSmZQT3kgApMGYKSCIBoze33m3lOoSW3DOYJAi9yMpkQehocd8+HNGKdhb0VjfaYbxCUqbdSgISShVnM5TKQenHEkDTQCi7RbabcbIZdbQUEqQ4SFkZlgQSLFSANBAJtUCvtC98434Tu3ZBlIAubE5dLg35XruN7QurdS8pGRwAEKSMslHdVGkiALCLVQdlf1VllsuPJWrbbDKVNlptxCVpVKnJGZRKgYBAFgU3TIOYdDM7gsezhoeYS4U57KWCErS5mUUi0SlKUc5PFa0Vn21O0LzxQp1HEJAWE5SoTN4sYJOg9o0+2h2nxDzaN+3mCTwuZYPEBIkcJ0B0nh86Aw4AOKIS0ktC1R3twzklIOboYj4Ek+4elPeySlKbccUIK1z6QIrONgbMXiFhKAZ5nkB41rOy8ClhtLabgc+pNyaXVpNp8ZKOlUdUMkQAndChQpK0KF7RdmGMZl3wVKZgpMGDy0NQ7Pya4NKgoF2Re6xHrw1cqFDhCuSsVx3Z/EIWRunLHUAx5giuPNYwpylC/PJf3xW10Kc5zXRiaDCzNoub3XQsPwGExDa826XH+E8uY8qnkOu+0AfHKuf4PE1qVCgqQ8zCZTa5gifnmsR2q2+4q6FQP2SJ5T4eVaD2b2/laSl1JBA8j8bEetW2hUdBAAtCprHBxJOfL3WZdvtpqxORttCsiTJManSqzsQu4Z3eJbJOWLi0GJm3hW50KMPAZhIQmk4uxTfw915325slzEPuPxkLigrKEmBAA1JvpNI4fYzoUFG8fskcyRz05V6OrkUvCzTr7Jn+mvT3WE9o1KxMKLQRkvA7sCSbRNydZqkPJAKQQZUJsLfbXqjFtgoWCJBSQfIg1lP5L4SZ3Vxpxr/AN1LqVAyABCZTYTOIysvUd3lUBdRjSQOXPzpcOJSd6uSQv2QOQkW05VpH5LYQxLU/vr/AN1GV2WwhiWp/fX/ALqV9QEzdLOMYUgl1UqiCY1vXcY2lULNxkzWABgXi3nWkDsthDYtdPbXy09qh+S2E03VtO+vS37VT6hTdLNnVb0INwmDEgT4z7hREL3qQATlBi/KLW8IrTG+yuEj9F/818/3qXw/ZTCAiGY00WsafvVPqFN0srQ6FoUji4J1FrZoj30ph30BLzRSomLEGEzIgmxkC9redacOyWDBMMxr7a/91IL7KYS53Vzrxrvz+tU+oV7pZ9iNhrJOW03+FNhiFMXSVBRKk8JjQ+WlelcHs1ndoG6R3RqkHkOcXpg72LwClFSsK2SSSddSZPPrWlxkCAkMaQTiK89LdUyneJJzzqDe9Kb0pSXpVn1mTmJM8639XYfZ51wqD7/voHsTs8iPmqI6Xj7aDtJnZWApdUpJfJOfWSbyI+zShhXlPDerKioc1EmImPsrffyH2fEfNkR0lUfxV1PYjZ4EDDIA8Cr76nbU7KwHD4pT8lxSiUWEk6Ty95rv9puOqKVrUoI7oOml46aRFb4nsPs8aYZA9Vf7q5+Q2z9fmydOqv8AdVdtTso/YnCBGGBiCtRM8yJgVYKKhAAAAgAQB0Ao1NJkyltECF//2Q=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Uno (Standard base unit)</a:t>
            </a:r>
          </a:p>
          <a:p>
            <a:r>
              <a:rPr lang="en-US" b="1" dirty="0" smtClean="0"/>
              <a:t>Nano, Pro mini –Small size, reduced capabilities</a:t>
            </a:r>
            <a:endParaRPr lang="en-US" b="1" dirty="0"/>
          </a:p>
          <a:p>
            <a:r>
              <a:rPr lang="en-US" b="1" dirty="0" smtClean="0"/>
              <a:t>Mega – Larger, faster, more input/output pins</a:t>
            </a:r>
            <a:endParaRPr lang="en-US" b="1" dirty="0"/>
          </a:p>
          <a:p>
            <a:r>
              <a:rPr lang="en-US" b="1" dirty="0"/>
              <a:t>Yun, </a:t>
            </a:r>
            <a:r>
              <a:rPr lang="en-US" b="1" dirty="0" smtClean="0"/>
              <a:t>Leonardo – Same size as </a:t>
            </a:r>
            <a:r>
              <a:rPr lang="en-US" b="1" dirty="0" err="1" smtClean="0"/>
              <a:t>uno</a:t>
            </a:r>
            <a:r>
              <a:rPr lang="en-US" b="1" dirty="0" smtClean="0"/>
              <a:t>, Linux based micro computer</a:t>
            </a:r>
            <a:endParaRPr lang="en-US" b="1" dirty="0"/>
          </a:p>
          <a:p>
            <a:r>
              <a:rPr lang="en-US" b="1" dirty="0" err="1" smtClean="0"/>
              <a:t>Lillypad</a:t>
            </a:r>
            <a:endParaRPr lang="en-US" b="1" dirty="0" smtClean="0"/>
          </a:p>
          <a:p>
            <a:r>
              <a:rPr lang="en-US" b="1" dirty="0" smtClean="0"/>
              <a:t>Due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2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Arduino Software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1153" y="1900928"/>
            <a:ext cx="2990643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900928"/>
            <a:ext cx="6649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Based on the Processing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Download from Arduino.cc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Programs are called Sketches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Uses a subset of C++ for coding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Arduino has a </a:t>
            </a:r>
            <a:r>
              <a:rPr lang="en-US" dirty="0" err="1" smtClean="0"/>
              <a:t>bootloader</a:t>
            </a:r>
            <a:r>
              <a:rPr lang="en-US" dirty="0" smtClean="0"/>
              <a:t> so the computer can communicate and program the board directly through the </a:t>
            </a:r>
            <a:r>
              <a:rPr lang="en-US" dirty="0" err="1" smtClean="0"/>
              <a:t>usb</a:t>
            </a:r>
            <a:r>
              <a:rPr lang="en-US" dirty="0" smtClean="0"/>
              <a:t> ports.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9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Getting Started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 driver for CH340/CH341 http://www.microcontrols.org/arduino-uno-clone-ch340-ch341-chipset-usb-drivers/</a:t>
            </a:r>
          </a:p>
          <a:p>
            <a:r>
              <a:rPr lang="en-US" dirty="0" smtClean="0"/>
              <a:t>Open the software</a:t>
            </a:r>
          </a:p>
          <a:p>
            <a:r>
              <a:rPr lang="en-US" dirty="0" smtClean="0"/>
              <a:t>File – Examples</a:t>
            </a:r>
          </a:p>
          <a:p>
            <a:r>
              <a:rPr lang="en-US" dirty="0" smtClean="0"/>
              <a:t>Tools – Board – Select Arduino/</a:t>
            </a:r>
            <a:r>
              <a:rPr lang="en-US" dirty="0" err="1" smtClean="0"/>
              <a:t>Genuino</a:t>
            </a:r>
            <a:r>
              <a:rPr lang="en-US" dirty="0" smtClean="0"/>
              <a:t> Uno</a:t>
            </a:r>
          </a:p>
        </p:txBody>
      </p:sp>
    </p:spTree>
    <p:extLst>
      <p:ext uri="{BB962C8B-B14F-4D97-AF65-F5344CB8AC3E}">
        <p14:creationId xmlns:p14="http://schemas.microsoft.com/office/powerpoint/2010/main" val="309747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861" y="1603578"/>
            <a:ext cx="4632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Open Device Manager, Ports</a:t>
            </a:r>
          </a:p>
          <a:p>
            <a:r>
              <a:rPr lang="en-US" dirty="0" smtClean="0"/>
              <a:t>Plug 1 board into the USB hub and turn on. Will see new entry under 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113" y="1680434"/>
            <a:ext cx="6083105" cy="4440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0861" y="2804621"/>
            <a:ext cx="4632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Tools – Port – pick the port number from Device Manager that matches.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Repeat for other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2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Don’t Blink – You’re first program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2544" y="2131751"/>
            <a:ext cx="4095750" cy="4067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947085"/>
            <a:ext cx="6842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 to File – Examples – 01.Basics – Blink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Press Checkmark icon – Should compile with no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Insert LED into pin headers marked 13 and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Upload Arrow – Should load code to Arduino, watch RX,TX LEDs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Congrats! You LED is blinking.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You can only do this with Pin 13. All others will need a resistor or the LED could be destroyed.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18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633" y="136608"/>
            <a:ext cx="7358006" cy="68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23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900</Words>
  <Application>Microsoft Office PowerPoint</Application>
  <PresentationFormat>Widescreen</PresentationFormat>
  <Paragraphs>168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Times New Roman</vt:lpstr>
      <vt:lpstr>Office Theme</vt:lpstr>
      <vt:lpstr>Beginning Arduino</vt:lpstr>
      <vt:lpstr>PowerPoint Presentation</vt:lpstr>
      <vt:lpstr>Arduino Uno Specs</vt:lpstr>
      <vt:lpstr>Types of Arduinos</vt:lpstr>
      <vt:lpstr>Arduino Software</vt:lpstr>
      <vt:lpstr>Getting Started Programming</vt:lpstr>
      <vt:lpstr>PowerPoint Presentation</vt:lpstr>
      <vt:lpstr>Don’t Blink – You’re first program</vt:lpstr>
      <vt:lpstr>PowerPoint Presentation</vt:lpstr>
      <vt:lpstr>Build the breadboard circuit</vt:lpstr>
      <vt:lpstr>PowerPoint Presentation</vt:lpstr>
      <vt:lpstr>Now make them both blink</vt:lpstr>
      <vt:lpstr>Digital Outputs</vt:lpstr>
      <vt:lpstr>Pulse Width Modulation (PWM) Fading</vt:lpstr>
      <vt:lpstr>Loop de Loop</vt:lpstr>
      <vt:lpstr>Analog Pins</vt:lpstr>
      <vt:lpstr>Reading Analog values</vt:lpstr>
      <vt:lpstr>Shields</vt:lpstr>
      <vt:lpstr>Get your motor running</vt:lpstr>
      <vt:lpstr>Making Sound</vt:lpstr>
      <vt:lpstr>Sensor</vt:lpstr>
      <vt:lpstr>8x8 LED Matrix</vt:lpstr>
      <vt:lpstr>PowerPoint Presentation</vt:lpstr>
    </vt:vector>
  </TitlesOfParts>
  <Company>Stanley Black &amp; Decker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Arduino</dc:title>
  <dc:creator>McDonough, Steve</dc:creator>
  <cp:lastModifiedBy>McDonough, Steve</cp:lastModifiedBy>
  <cp:revision>15</cp:revision>
  <dcterms:created xsi:type="dcterms:W3CDTF">2016-04-22T00:02:56Z</dcterms:created>
  <dcterms:modified xsi:type="dcterms:W3CDTF">2016-04-22T03:10:38Z</dcterms:modified>
</cp:coreProperties>
</file>